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E7"/>
          </a:solidFill>
        </a:fill>
      </a:tcStyle>
    </a:wholeTbl>
    <a:band2H>
      <a:tcTxStyle b="def" i="def"/>
      <a:tcStyle>
        <a:tcBdr/>
        <a:fill>
          <a:solidFill>
            <a:srgbClr val="E7EA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D4"/>
          </a:solidFill>
        </a:fill>
      </a:tcStyle>
    </a:wholeTbl>
    <a:band2H>
      <a:tcTxStyle b="def" i="def"/>
      <a:tcStyle>
        <a:tcBdr/>
        <a:fill>
          <a:solidFill>
            <a:srgbClr val="E7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D"/>
          </a:solidFill>
        </a:fill>
      </a:tcStyle>
    </a:wholeTbl>
    <a:band2H>
      <a:tcTxStyle b="def" i="def"/>
      <a:tcStyle>
        <a:tcBdr/>
        <a:fill>
          <a:solidFill>
            <a:srgbClr val="E6E7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6"/>
              </a:solidFill>
              <a:prstDash val="solid"/>
              <a:round/>
            </a:ln>
          </a:top>
          <a:bottom>
            <a:ln w="254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6"/>
              </a:solidFill>
              <a:prstDash val="solid"/>
              <a:round/>
            </a:ln>
          </a:top>
          <a:bottom>
            <a:ln w="254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D"/>
          </a:solidFill>
        </a:fill>
      </a:tcStyle>
    </a:wholeTbl>
    <a:band2H>
      <a:tcTxStyle b="def" i="def"/>
      <a:tcStyle>
        <a:tcBdr/>
        <a:fill>
          <a:solidFill>
            <a:srgbClr val="E6E7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6">
              <a:alpha val="20000"/>
            </a:scheme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6">
              <a:alpha val="20000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508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254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" name="Shape 10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OpenSSL is a cryptography toolkit implementing the Transport Layer Security (TLS v1) network protocol, as well as related cryptography standards.</a:t>
            </a:r>
          </a:p>
          <a:p>
            <a:pPr/>
          </a:p>
          <a:p>
            <a:pPr/>
            <a:r>
              <a:t>OpenSSL provides two command line tools for working with keys suitable for Elliptic Curve (EC) algorithms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/>
          <p:nvPr/>
        </p:nvSpPr>
        <p:spPr>
          <a:xfrm>
            <a:off x="179512" y="157010"/>
            <a:ext cx="8784978" cy="48201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TITLE"/>
          <p:cNvSpPr txBox="1"/>
          <p:nvPr>
            <p:ph type="title" hasCustomPrompt="1"/>
          </p:nvPr>
        </p:nvSpPr>
        <p:spPr>
          <a:xfrm>
            <a:off x="685800" y="1703035"/>
            <a:ext cx="7772400" cy="530228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FFFFFF"/>
                </a:solidFill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19" name="Body Level One…"/>
          <p:cNvSpPr txBox="1"/>
          <p:nvPr>
            <p:ph type="body" sz="quarter" idx="1" hasCustomPrompt="1"/>
          </p:nvPr>
        </p:nvSpPr>
        <p:spPr>
          <a:xfrm>
            <a:off x="1371600" y="2319482"/>
            <a:ext cx="6400800" cy="13144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457200" algn="ctr"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914400" algn="ctr"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1371600" algn="ctr"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1828800" algn="ctr"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20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3382" y="3720150"/>
            <a:ext cx="2038036" cy="100425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 algn="r">
              <a:spcBef>
                <a:spcPts val="0"/>
              </a:spcBef>
              <a:defRPr sz="1200">
                <a:solidFill>
                  <a:schemeClr val="accent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770806" y="4885260"/>
            <a:ext cx="358414" cy="35066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Click here to add title"/>
          <p:cNvSpPr txBox="1"/>
          <p:nvPr>
            <p:ph type="title" hasCustomPrompt="1"/>
          </p:nvPr>
        </p:nvSpPr>
        <p:spPr>
          <a:xfrm>
            <a:off x="323850" y="179999"/>
            <a:ext cx="8496300" cy="904801"/>
          </a:xfrm>
          <a:prstGeom prst="rect">
            <a:avLst/>
          </a:prstGeom>
        </p:spPr>
        <p:txBody>
          <a:bodyPr/>
          <a:lstStyle/>
          <a:p>
            <a:pPr/>
            <a:r>
              <a:t>Click here to add title</a:t>
            </a:r>
          </a:p>
        </p:txBody>
      </p:sp>
      <p:sp>
        <p:nvSpPr>
          <p:cNvPr id="34" name="Body Level One…"/>
          <p:cNvSpPr txBox="1"/>
          <p:nvPr>
            <p:ph type="body" idx="1" hasCustomPrompt="1"/>
          </p:nvPr>
        </p:nvSpPr>
        <p:spPr>
          <a:xfrm>
            <a:off x="323999" y="1079999"/>
            <a:ext cx="8482874" cy="29151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here to change format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932488" y="4876277"/>
            <a:ext cx="358414" cy="35066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Body Level One…"/>
          <p:cNvSpPr txBox="1"/>
          <p:nvPr>
            <p:ph type="body" sz="half" idx="1" hasCustomPrompt="1"/>
          </p:nvPr>
        </p:nvSpPr>
        <p:spPr>
          <a:xfrm>
            <a:off x="323999" y="1079999"/>
            <a:ext cx="4176002" cy="288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here to change format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" name="Click here to add title"/>
          <p:cNvSpPr txBox="1"/>
          <p:nvPr>
            <p:ph type="title" hasCustomPrompt="1"/>
          </p:nvPr>
        </p:nvSpPr>
        <p:spPr>
          <a:xfrm>
            <a:off x="323999" y="179999"/>
            <a:ext cx="8496946" cy="904801"/>
          </a:xfrm>
          <a:prstGeom prst="rect">
            <a:avLst/>
          </a:prstGeom>
        </p:spPr>
        <p:txBody>
          <a:bodyPr/>
          <a:lstStyle/>
          <a:p>
            <a:pPr/>
            <a:r>
              <a:t>Click here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n bild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1076205" y="4876277"/>
            <a:ext cx="358414" cy="35066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Body Level One…"/>
          <p:cNvSpPr txBox="1"/>
          <p:nvPr>
            <p:ph type="body" sz="half" idx="1" hasCustomPrompt="1"/>
          </p:nvPr>
        </p:nvSpPr>
        <p:spPr>
          <a:xfrm>
            <a:off x="4645026" y="1347613"/>
            <a:ext cx="4041776" cy="266429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here to change format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0" name="Platshållare för bild 5"/>
          <p:cNvSpPr/>
          <p:nvPr>
            <p:ph type="pic" idx="21"/>
          </p:nvPr>
        </p:nvSpPr>
        <p:spPr>
          <a:xfrm>
            <a:off x="184150" y="168273"/>
            <a:ext cx="4105275" cy="477837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1" name="Click here to add title"/>
          <p:cNvSpPr txBox="1"/>
          <p:nvPr>
            <p:ph type="title" hasCustomPrompt="1"/>
          </p:nvPr>
        </p:nvSpPr>
        <p:spPr>
          <a:xfrm>
            <a:off x="4648834" y="387733"/>
            <a:ext cx="4037967" cy="90480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Click here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vå bilder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xfrm>
            <a:off x="1273816" y="4876277"/>
            <a:ext cx="358414" cy="35066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Platshållare för bild 5"/>
          <p:cNvSpPr/>
          <p:nvPr>
            <p:ph type="pic" sz="half" idx="21"/>
          </p:nvPr>
        </p:nvSpPr>
        <p:spPr>
          <a:xfrm>
            <a:off x="179511" y="2582897"/>
            <a:ext cx="4105152" cy="236243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4" name="Platshållare för bild 5"/>
          <p:cNvSpPr/>
          <p:nvPr>
            <p:ph type="pic" sz="half" idx="22"/>
          </p:nvPr>
        </p:nvSpPr>
        <p:spPr>
          <a:xfrm>
            <a:off x="179511" y="168117"/>
            <a:ext cx="4105152" cy="241478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5" name="Body Level One…"/>
          <p:cNvSpPr txBox="1"/>
          <p:nvPr>
            <p:ph type="body" sz="half" idx="1" hasCustomPrompt="1"/>
          </p:nvPr>
        </p:nvSpPr>
        <p:spPr>
          <a:xfrm>
            <a:off x="4645026" y="1347613"/>
            <a:ext cx="4041776" cy="266429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here to change format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6" name="Click here to add title"/>
          <p:cNvSpPr txBox="1"/>
          <p:nvPr>
            <p:ph type="title" hasCustomPrompt="1"/>
          </p:nvPr>
        </p:nvSpPr>
        <p:spPr>
          <a:xfrm>
            <a:off x="4648834" y="387733"/>
            <a:ext cx="4037967" cy="90480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Click here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stor bild och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" name="Platshållare för bild 5"/>
          <p:cNvSpPr/>
          <p:nvPr>
            <p:ph type="pic" idx="21"/>
          </p:nvPr>
        </p:nvSpPr>
        <p:spPr>
          <a:xfrm>
            <a:off x="177421" y="167728"/>
            <a:ext cx="8787067" cy="478028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5" name="Click here to add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here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vslutning">
    <p:bg>
      <p:bgPr>
        <a:gradFill flip="none" rotWithShape="1">
          <a:gsLst>
            <a:gs pos="0">
              <a:srgbClr val="F3F8FD"/>
            </a:gs>
            <a:gs pos="74000">
              <a:srgbClr val="97BCE9"/>
            </a:gs>
            <a:gs pos="83000">
              <a:srgbClr val="97BCE9"/>
            </a:gs>
            <a:gs pos="100000">
              <a:srgbClr val="B9D2F0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3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234924" y="4966101"/>
            <a:ext cx="358414" cy="35066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Rectangle 5"/>
          <p:cNvSpPr/>
          <p:nvPr/>
        </p:nvSpPr>
        <p:spPr>
          <a:xfrm>
            <a:off x="0" y="-1"/>
            <a:ext cx="9144000" cy="51976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" name="Rectangle 3"/>
          <p:cNvSpPr/>
          <p:nvPr/>
        </p:nvSpPr>
        <p:spPr>
          <a:xfrm>
            <a:off x="179512" y="157009"/>
            <a:ext cx="8784978" cy="48618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1759" y="1275605"/>
            <a:ext cx="3784079" cy="18646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2975" y="4867295"/>
            <a:ext cx="358414" cy="35066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spcBef>
                <a:spcPts val="50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Click here to add title"/>
          <p:cNvSpPr txBox="1"/>
          <p:nvPr>
            <p:ph type="title" hasCustomPrompt="1"/>
          </p:nvPr>
        </p:nvSpPr>
        <p:spPr>
          <a:xfrm>
            <a:off x="323850" y="167729"/>
            <a:ext cx="8496300" cy="9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Click here to add title</a:t>
            </a:r>
          </a:p>
        </p:txBody>
      </p:sp>
      <p:sp>
        <p:nvSpPr>
          <p:cNvPr id="8" name="Rectangle 9"/>
          <p:cNvSpPr/>
          <p:nvPr/>
        </p:nvSpPr>
        <p:spPr>
          <a:xfrm>
            <a:off x="177421" y="4003952"/>
            <a:ext cx="8787067" cy="944062"/>
          </a:xfrm>
          <a:prstGeom prst="rect">
            <a:avLst/>
          </a:prstGeom>
          <a:gradFill>
            <a:gsLst>
              <a:gs pos="0">
                <a:srgbClr val="264468"/>
              </a:gs>
              <a:gs pos="85000">
                <a:schemeClr val="accent6">
                  <a:alpha val="0"/>
                </a:scheme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0312" y="4119400"/>
            <a:ext cx="1389331" cy="68459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1pPr>
      <a:lvl2pPr marL="771525" marR="0" indent="-31432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2pPr>
      <a:lvl3pPr marL="1193800" marR="0" indent="-2794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3pPr>
      <a:lvl4pPr marL="1685925" marR="0" indent="-31432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4pPr>
      <a:lvl5pPr marL="2143125" marR="0" indent="-31432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5pPr>
      <a:lvl6pPr marL="2537460" marR="0" indent="-25146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6pPr>
      <a:lvl7pPr marL="2994660" marR="0" indent="-25146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7pPr>
      <a:lvl8pPr marL="3451859" marR="0" indent="-25145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8pPr>
      <a:lvl9pPr marL="3909059" marR="0" indent="-25145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cygwin.com/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Interoperability, security &amp; Safety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48055">
              <a:defRPr sz="2940"/>
            </a:lvl1pPr>
          </a:lstStyle>
          <a:p>
            <a:pPr/>
            <a:r>
              <a:t>Interoperability, security &amp; Safety</a:t>
            </a:r>
          </a:p>
        </p:txBody>
      </p:sp>
      <p:sp>
        <p:nvSpPr>
          <p:cNvPr id="109" name="KUL 4.0 IIOT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KUL 4.0 IIOT</a:t>
            </a:r>
          </a:p>
          <a:p>
            <a:pPr/>
            <a:r>
              <a:t>Jan van Deventer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1" name="Encry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Encryption</a:t>
            </a:r>
          </a:p>
        </p:txBody>
      </p:sp>
      <p:sp>
        <p:nvSpPr>
          <p:cNvPr id="152" name="Information sent over the Internet is visible to all the nodes in the network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Information sent over the Internet is visible to all the nodes in the network. </a:t>
            </a:r>
          </a:p>
          <a:p>
            <a:pPr lvl="1" marL="800100" indent="-342900">
              <a:buChar char="▪"/>
            </a:pPr>
            <a:r>
              <a:t>Encryption of the payload provides “privacy” and “tamper proof” mechanisms.</a:t>
            </a:r>
          </a:p>
          <a:p>
            <a:pPr/>
            <a:r>
              <a:t>Asymmetric and symmetric keys</a:t>
            </a:r>
          </a:p>
          <a:p>
            <a:pPr lvl="1" marL="800100" indent="-342900">
              <a:buChar char="▪"/>
            </a:pPr>
            <a:r>
              <a:t>Private and public keys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779290" y="4885260"/>
            <a:ext cx="34144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" name="Public key cryptograph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Public key cryptography</a:t>
            </a:r>
          </a:p>
        </p:txBody>
      </p:sp>
      <p:sp>
        <p:nvSpPr>
          <p:cNvPr id="156" name="Public key cryptography provides the basis for securely sending and receiving messages with anyone whose public key you can acces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57175" indent="-257175" defTabSz="342900">
              <a:spcBef>
                <a:spcPts val="300"/>
              </a:spcBef>
              <a:defRPr sz="1650"/>
            </a:pPr>
            <a:r>
              <a:t>Public key cryptography provides the basis for securely sending and receiving messages with anyone whose public key you can access.</a:t>
            </a:r>
          </a:p>
          <a:p>
            <a:pPr marL="257175" indent="-257175" defTabSz="342900">
              <a:spcBef>
                <a:spcPts val="300"/>
              </a:spcBef>
              <a:defRPr sz="1650"/>
            </a:pPr>
          </a:p>
          <a:p>
            <a:pPr marL="257175" indent="-257175" defTabSz="342900">
              <a:spcBef>
                <a:spcPts val="300"/>
              </a:spcBef>
              <a:defRPr sz="1650"/>
            </a:pPr>
            <a:r>
              <a:t>Public keys enable:</a:t>
            </a:r>
          </a:p>
          <a:p>
            <a:pPr lvl="1" marL="600075" indent="-257175" defTabSz="342900">
              <a:spcBef>
                <a:spcPts val="300"/>
              </a:spcBef>
              <a:buChar char="▪"/>
              <a:defRPr sz="1650"/>
            </a:pPr>
            <a:r>
              <a:t>Users to encrypt a message to other individuals on the system</a:t>
            </a:r>
          </a:p>
          <a:p>
            <a:pPr lvl="1" marL="600075" indent="-257175" defTabSz="342900">
              <a:spcBef>
                <a:spcPts val="300"/>
              </a:spcBef>
              <a:buChar char="▪"/>
              <a:defRPr sz="1650"/>
            </a:pPr>
            <a:r>
              <a:t>You can confirm a signature signed by someone’s private key</a:t>
            </a:r>
          </a:p>
          <a:p>
            <a:pPr marL="257175" indent="-257175" defTabSz="342900">
              <a:spcBef>
                <a:spcPts val="300"/>
              </a:spcBef>
              <a:defRPr sz="1650"/>
            </a:pPr>
            <a:r>
              <a:t>Private keys enable:</a:t>
            </a:r>
          </a:p>
          <a:p>
            <a:pPr lvl="1" marL="600075" indent="-257175" defTabSz="342900">
              <a:spcBef>
                <a:spcPts val="300"/>
              </a:spcBef>
              <a:buChar char="▪"/>
              <a:defRPr sz="1650"/>
            </a:pPr>
            <a:r>
              <a:t>You can decrypt a message secured by your public key</a:t>
            </a:r>
          </a:p>
          <a:p>
            <a:pPr lvl="1" marL="600075" indent="-257175" defTabSz="342900">
              <a:spcBef>
                <a:spcPts val="300"/>
              </a:spcBef>
              <a:buChar char="▪"/>
              <a:defRPr sz="1650"/>
            </a:pPr>
            <a:r>
              <a:t>You can sign your message with your private key so that the recipients know the message could only have come from you.</a:t>
            </a:r>
          </a:p>
        </p:txBody>
      </p:sp>
      <p:sp>
        <p:nvSpPr>
          <p:cNvPr id="157" name="https://www.preveil.com/blog/public-and-private-key/"/>
          <p:cNvSpPr txBox="1"/>
          <p:nvPr/>
        </p:nvSpPr>
        <p:spPr>
          <a:xfrm>
            <a:off x="3850678" y="4645242"/>
            <a:ext cx="3326382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/>
            </a:lvl1pPr>
          </a:lstStyle>
          <a:p>
            <a:pPr/>
            <a:r>
              <a:t>https://www.preveil.com/blog/public-and-private-key/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0" name="Public and private ke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Public and private key</a:t>
            </a:r>
          </a:p>
        </p:txBody>
      </p:sp>
      <p:sp>
        <p:nvSpPr>
          <p:cNvPr id="161" name="Public-key cryptography is based on the concept of a key pair, which consists of a public key and a private key. Data that has been encrypted with a public key can be decrypted only with the corresponding private key. Conversely, data that has been encry"/>
          <p:cNvSpPr txBox="1"/>
          <p:nvPr>
            <p:ph type="body" sz="half" idx="1"/>
          </p:nvPr>
        </p:nvSpPr>
        <p:spPr>
          <a:xfrm>
            <a:off x="3561493" y="1079999"/>
            <a:ext cx="5245380" cy="2915121"/>
          </a:xfrm>
          <a:prstGeom prst="rect">
            <a:avLst/>
          </a:prstGeom>
        </p:spPr>
        <p:txBody>
          <a:bodyPr/>
          <a:lstStyle>
            <a:lvl1pPr marL="329184" indent="-329184" defTabSz="438911">
              <a:defRPr sz="2112"/>
            </a:lvl1pPr>
          </a:lstStyle>
          <a:p>
            <a:pPr/>
            <a:r>
              <a:t>Public-key cryptography is based on the concept of a key pair, which consists of a public key and a private key. Data that has been encrypted with a public key can be decrypted only with the corresponding private key. Conversely, data that has been encrypted with a private key can be decrypted only with the corresponding public key.</a:t>
            </a:r>
          </a:p>
        </p:txBody>
      </p:sp>
      <p:pic>
        <p:nvPicPr>
          <p:cNvPr id="162" name="encryption-and-decryption.gif" descr="encryption-and-decryption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179" y="951452"/>
            <a:ext cx="3039046" cy="388322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https://docs.oracle.com/cd/E19509-01/820-3503/ggbgc/index.html"/>
          <p:cNvSpPr txBox="1"/>
          <p:nvPr/>
        </p:nvSpPr>
        <p:spPr>
          <a:xfrm>
            <a:off x="3624704" y="4643683"/>
            <a:ext cx="3803512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/>
            </a:lvl1pPr>
          </a:lstStyle>
          <a:p>
            <a:pPr/>
            <a:r>
              <a:t>https://docs.oracle.com/cd/E19509-01/820-3503/ggbgc/index.html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6" name="Certific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Certificates</a:t>
            </a:r>
          </a:p>
        </p:txBody>
      </p:sp>
      <p:sp>
        <p:nvSpPr>
          <p:cNvPr id="167" name="A certificate verifies that an entity is the owner of a particular public key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2325" indent="-322325" defTabSz="429768">
              <a:spcBef>
                <a:spcPts val="400"/>
              </a:spcBef>
              <a:defRPr sz="2068"/>
            </a:pPr>
            <a:r>
              <a:t>A certificate verifies that an entity is the owner of a particular public key.</a:t>
            </a:r>
          </a:p>
          <a:p>
            <a:pPr marL="322325" indent="-322325" defTabSz="429768">
              <a:spcBef>
                <a:spcPts val="400"/>
              </a:spcBef>
              <a:defRPr sz="2068"/>
            </a:pPr>
            <a:r>
              <a:t>Certificates that follow the X.509 standard contain a data section and a signature section. The data section includes such information as:</a:t>
            </a:r>
          </a:p>
          <a:p>
            <a:pPr lvl="1" marL="752094" indent="-322325" defTabSz="429768">
              <a:spcBef>
                <a:spcPts val="400"/>
              </a:spcBef>
              <a:buChar char="▪"/>
              <a:defRPr sz="2068"/>
            </a:pPr>
            <a:r>
              <a:t>The Distinguished Name of the entity that owns the public key</a:t>
            </a:r>
          </a:p>
          <a:p>
            <a:pPr lvl="1" marL="752094" indent="-322325" defTabSz="429768">
              <a:spcBef>
                <a:spcPts val="400"/>
              </a:spcBef>
              <a:buChar char="▪"/>
              <a:defRPr sz="2068"/>
            </a:pPr>
            <a:r>
              <a:t>The Distinguished Name of the entity that issued the certificate</a:t>
            </a:r>
          </a:p>
          <a:p>
            <a:pPr lvl="1" marL="752094" indent="-322325" defTabSz="429768">
              <a:spcBef>
                <a:spcPts val="400"/>
              </a:spcBef>
              <a:buChar char="▪"/>
              <a:defRPr sz="2068"/>
            </a:pPr>
            <a:r>
              <a:t>The period of time during which the certificate is valid</a:t>
            </a:r>
          </a:p>
          <a:p>
            <a:pPr lvl="1" marL="752094" indent="-322325" defTabSz="429768">
              <a:spcBef>
                <a:spcPts val="400"/>
              </a:spcBef>
              <a:buChar char="▪"/>
              <a:defRPr sz="2068"/>
            </a:pPr>
            <a:r>
              <a:t>The public key itself</a:t>
            </a:r>
          </a:p>
        </p:txBody>
      </p:sp>
      <p:sp>
        <p:nvSpPr>
          <p:cNvPr id="168" name="https://docs.oracle.com/cd/E19509-01/820-3503/ggbgc/index.html"/>
          <p:cNvSpPr txBox="1"/>
          <p:nvPr/>
        </p:nvSpPr>
        <p:spPr>
          <a:xfrm>
            <a:off x="3040853" y="4571824"/>
            <a:ext cx="3803512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/>
            </a:lvl1pPr>
          </a:lstStyle>
          <a:p>
            <a:pPr/>
            <a:r>
              <a:t>https://docs.oracle.com/cd/E19509-01/820-3503/ggbgc/index.html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1" name="Public keys and certific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Public keys and certificates</a:t>
            </a:r>
          </a:p>
        </p:txBody>
      </p:sp>
      <p:pic>
        <p:nvPicPr>
          <p:cNvPr id="172" name="1920px-PublicKeyCertificateDiagram_It.svg.png" descr="1920px-PublicKeyCertificateDiagram_It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263" y="726702"/>
            <a:ext cx="5953938" cy="421117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https://en.wikipedia.org/wiki/Public_key_certificate"/>
          <p:cNvSpPr txBox="1"/>
          <p:nvPr/>
        </p:nvSpPr>
        <p:spPr>
          <a:xfrm>
            <a:off x="383598" y="4630209"/>
            <a:ext cx="2913582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/>
            </a:lvl1pPr>
          </a:lstStyle>
          <a:p>
            <a:pPr/>
            <a:r>
              <a:t>https://en.wikipedia.org/wiki/Public_key_certificate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6" name="Second assig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Second assignment</a:t>
            </a:r>
          </a:p>
        </p:txBody>
      </p:sp>
      <p:sp>
        <p:nvSpPr>
          <p:cNvPr id="177" name="Using OpenSS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OpenSSL</a:t>
            </a:r>
          </a:p>
          <a:p>
            <a:pPr lvl="1" marL="800100" indent="-342900">
              <a:buChar char="▪"/>
            </a:pPr>
            <a:r>
              <a:t>Encrypt and decrypt a message,</a:t>
            </a:r>
          </a:p>
          <a:p>
            <a:pPr lvl="1" marL="800100" indent="-342900">
              <a:buChar char="▪"/>
            </a:pPr>
            <a:r>
              <a:t>Generate a self proclaimed (signed) Certificate Authority</a:t>
            </a:r>
          </a:p>
          <a:p>
            <a:pPr lvl="1" marL="800100" indent="-342900">
              <a:buChar char="▪"/>
            </a:pPr>
            <a:r>
              <a:t>Generate server public and private keys,</a:t>
            </a:r>
          </a:p>
          <a:p>
            <a:pPr lvl="1" marL="800100" indent="-342900">
              <a:buChar char="▪"/>
            </a:pPr>
            <a:r>
              <a:t>Generate client public and private keys.</a:t>
            </a:r>
          </a:p>
          <a:p>
            <a:pPr/>
          </a:p>
          <a:p>
            <a:pPr/>
            <a:r>
              <a:t>Need to use a Linux like environment: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Cygwin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2" name="Author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Authorization</a:t>
            </a:r>
          </a:p>
        </p:txBody>
      </p:sp>
      <p:sp>
        <p:nvSpPr>
          <p:cNvPr id="183" name="Authentication has to do with the assurance about the identity of the other entit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2613" indent="-332613" defTabSz="443484">
              <a:defRPr sz="2134"/>
            </a:pPr>
            <a:r>
              <a:t>Authentication has to do with the assurance about the identity of the other entity</a:t>
            </a:r>
          </a:p>
          <a:p>
            <a:pPr marL="332613" indent="-332613" defTabSz="443484">
              <a:defRPr sz="2134"/>
            </a:pPr>
          </a:p>
          <a:p>
            <a:pPr marL="332613" indent="-332613" defTabSz="443484">
              <a:defRPr sz="2134"/>
            </a:pPr>
            <a:r>
              <a:t>Knowing the identity of someone that they should be allowed to access any service they might want.</a:t>
            </a:r>
          </a:p>
          <a:p>
            <a:pPr lvl="1" marL="776097" indent="-332613" defTabSz="443484">
              <a:buChar char="▪"/>
              <a:defRPr sz="2134"/>
            </a:pPr>
            <a:r>
              <a:t>An underaged person cannot get alcohol at Systembolaget even if the person can show an official identification card.</a:t>
            </a:r>
          </a:p>
          <a:p>
            <a:pPr lvl="1" marL="776097" indent="-332613" defTabSz="443484">
              <a:buChar char="▪"/>
              <a:defRPr sz="2134"/>
            </a:pPr>
            <a:r>
              <a:t>A data logger should record the states not change them.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" name="Safe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Safety</a:t>
            </a:r>
          </a:p>
        </p:txBody>
      </p:sp>
      <p:sp>
        <p:nvSpPr>
          <p:cNvPr id="187" name="Safety is not Security, but they are relat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Safety is not Security, but they are related</a:t>
            </a:r>
          </a:p>
          <a:p>
            <a:pPr/>
            <a:r>
              <a:t>Safety requirements are just as essential authentication and authorization but are dependent to the use case.</a:t>
            </a:r>
          </a:p>
          <a:p>
            <a:pPr lvl="1" marL="800100" indent="-342900">
              <a:buChar char="▪"/>
            </a:pPr>
            <a:r>
              <a:t>e.g., in a logistics scenario, the delayed delivery of a safety component might put operators at risk.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0" name="Synop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Synopsis</a:t>
            </a:r>
          </a:p>
        </p:txBody>
      </p:sp>
      <p:sp>
        <p:nvSpPr>
          <p:cNvPr id="191" name="There must be some requirements in the proposed solution that address interoperability for past, present, and future technologi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defRPr sz="2178"/>
            </a:pPr>
            <a:r>
              <a:t>There must be some requirements in the proposed solution that address interoperability for past, present, and future technologies.</a:t>
            </a:r>
          </a:p>
          <a:p>
            <a:pPr marL="339470" indent="-339470" defTabSz="452627">
              <a:defRPr sz="2178"/>
            </a:pPr>
          </a:p>
          <a:p>
            <a:pPr marL="339470" indent="-339470" defTabSz="452627">
              <a:defRPr sz="2178"/>
            </a:pPr>
            <a:r>
              <a:t>Security includes Authentication and Authorization.</a:t>
            </a:r>
          </a:p>
          <a:p>
            <a:pPr lvl="1" marL="792098" indent="-339470" defTabSz="452627">
              <a:buChar char="▪"/>
              <a:defRPr sz="2178"/>
            </a:pPr>
            <a:r>
              <a:t>Encryption is also a necessary part of it.</a:t>
            </a:r>
          </a:p>
          <a:p>
            <a:pPr lvl="1" marL="792098" indent="-339470" defTabSz="452627">
              <a:buChar char="▪"/>
              <a:defRPr sz="2178"/>
            </a:pPr>
          </a:p>
          <a:p>
            <a:pPr marL="339470" indent="-339470" defTabSz="452627">
              <a:defRPr sz="2178"/>
            </a:pPr>
            <a:r>
              <a:t>Safety requirements shall be part of the requirements.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" name="Interoper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Interoperability</a:t>
            </a:r>
          </a:p>
        </p:txBody>
      </p:sp>
      <p:sp>
        <p:nvSpPr>
          <p:cNvPr id="113" name="Did you ever travel to another office to make a presentation and could not connect to the projector or power outlet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Did you ever travel to another office to make a presentation and could not connect to the projector or power outlet?</a:t>
            </a:r>
          </a:p>
        </p:txBody>
      </p:sp>
      <p:pic>
        <p:nvPicPr>
          <p:cNvPr id="114" name="GP-12PK-3.jpg.webp" descr="GP-12PK-3.jpg.webp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0094" y="1798707"/>
            <a:ext cx="3380228" cy="3082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0018556_usb-adapter-kit-16-usb-adapter-and-couplers.jpeg" descr="0018556_usb-adapter-kit-16-usb-adapter-and-coupler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881" y="2144114"/>
            <a:ext cx="3605915" cy="2704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" name="Adapters and Transl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Adapters and Translators</a:t>
            </a:r>
          </a:p>
        </p:txBody>
      </p:sp>
      <p:sp>
        <p:nvSpPr>
          <p:cNvPr id="119" name="HTML, XML, JSON, ….…"/>
          <p:cNvSpPr txBox="1"/>
          <p:nvPr>
            <p:ph type="body" sz="half" idx="1"/>
          </p:nvPr>
        </p:nvSpPr>
        <p:spPr>
          <a:xfrm>
            <a:off x="3515211" y="1079999"/>
            <a:ext cx="5291662" cy="2915121"/>
          </a:xfrm>
          <a:prstGeom prst="rect">
            <a:avLst/>
          </a:prstGeom>
        </p:spPr>
        <p:txBody>
          <a:bodyPr/>
          <a:lstStyle/>
          <a:p>
            <a:pPr/>
            <a:r>
              <a:t>HTML, XML, JSON, ….</a:t>
            </a:r>
          </a:p>
          <a:p>
            <a:pPr/>
            <a:r>
              <a:t>HTTP, HTTPS, COAP, SOAP, MQTT,</a:t>
            </a:r>
          </a:p>
          <a:p>
            <a:pPr/>
            <a:r>
              <a:t>OPC-UA, Modbus-TCP, ….</a:t>
            </a:r>
          </a:p>
          <a:p>
            <a:pPr/>
            <a:r>
              <a:t>Ethernet, WiFi, ….</a:t>
            </a:r>
          </a:p>
        </p:txBody>
      </p:sp>
      <p:pic>
        <p:nvPicPr>
          <p:cNvPr id="120" name="skross-adapter-world-pro-schuko-plug-adapter.jpg" descr="skross-adapter-world-pro-schuko-plug-adapt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040" y="946159"/>
            <a:ext cx="3251182" cy="3251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3" name="The IoT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IoT problem</a:t>
            </a:r>
          </a:p>
        </p:txBody>
      </p:sp>
      <p:sp>
        <p:nvSpPr>
          <p:cNvPr id="124" name="Are IoT devices compatible with each other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 IoT devices compatible with each other?</a:t>
            </a:r>
          </a:p>
          <a:p>
            <a:pPr lvl="1" marL="800100" indent="-342900">
              <a:buChar char="▪"/>
            </a:pPr>
            <a:r>
              <a:t>Not always =&gt; Not acceptable!</a:t>
            </a:r>
          </a:p>
          <a:p>
            <a:pPr/>
            <a:r>
              <a:t>Compatible with older or future models?</a:t>
            </a:r>
          </a:p>
          <a:p>
            <a:pPr lvl="1" marL="800100" indent="-342900">
              <a:buChar char="▪"/>
            </a:pPr>
            <a:r>
              <a:t>Not always =&gt; Not acceptable!</a:t>
            </a:r>
          </a:p>
          <a:p>
            <a:pPr lvl="1" marL="800100" indent="-342900">
              <a:buChar char="▪"/>
            </a:pPr>
          </a:p>
          <a:p>
            <a:pPr/>
            <a:r>
              <a:t>How do we solve this problem when we have hundred or thousand of IoT devices?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7" name="Silly first assig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Silly first assignment</a:t>
            </a:r>
          </a:p>
        </p:txBody>
      </p:sp>
      <p:sp>
        <p:nvSpPr>
          <p:cNvPr id="128" name="First assignment this week might seem silly and comes with fluffy requireme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assignment this week might seem silly and comes with fluffy requirements</a:t>
            </a:r>
          </a:p>
          <a:p>
            <a:pPr/>
            <a:r>
              <a:t>Provide all possible scenarios, when at the application layer, one might get XML and JSON with CoAP, HTTPS, and MQTT.</a:t>
            </a:r>
          </a:p>
          <a:p>
            <a:pPr lvl="1" marL="800100" indent="-342900">
              <a:buChar char="▪"/>
            </a:pPr>
            <a:r>
              <a:t>consider different “compositions” of a solution,</a:t>
            </a:r>
          </a:p>
          <a:p>
            <a:pPr lvl="1" marL="800100" indent="-342900">
              <a:buChar char="▪"/>
            </a:pPr>
            <a:r>
              <a:t>in which ever form you can imagine (you should not discuss it with others so that you present your unique solution).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1" name="Secur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Security</a:t>
            </a:r>
          </a:p>
        </p:txBody>
      </p:sp>
      <p:sp>
        <p:nvSpPr>
          <p:cNvPr id="132" name="Security is a big topic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Security is a big topic</a:t>
            </a:r>
          </a:p>
          <a:p>
            <a:pPr lvl="1" marL="800100" indent="-342900">
              <a:buChar char="▪"/>
            </a:pPr>
            <a:r>
              <a:t>We are not scratching the surface, just looking.</a:t>
            </a:r>
          </a:p>
          <a:p>
            <a:pPr/>
            <a:r>
              <a:t>Safety is a related topic, which is only acknowledged here.</a:t>
            </a:r>
          </a:p>
          <a:p>
            <a:pPr/>
            <a:r>
              <a:t>Authentication</a:t>
            </a:r>
          </a:p>
          <a:p>
            <a:pPr lvl="1" marL="800100" indent="-342900">
              <a:buChar char="▪"/>
            </a:pPr>
            <a:r>
              <a:t>Encryption</a:t>
            </a:r>
          </a:p>
          <a:p>
            <a:pPr/>
            <a:r>
              <a:t>Authorization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" name="The duality of Io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duality of IoT</a:t>
            </a:r>
          </a:p>
        </p:txBody>
      </p:sp>
      <p:sp>
        <p:nvSpPr>
          <p:cNvPr id="136" name="The great thing with the Internet we can reach to and communicate (send information from and to) billions of devic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great thing with the Internet we can reach to and communicate (send information from and to) billions of devices.</a:t>
            </a:r>
          </a:p>
          <a:p>
            <a:pPr/>
            <a:r>
              <a:t>But,</a:t>
            </a:r>
          </a:p>
          <a:p>
            <a:pPr lvl="1" marL="800100" indent="-342900">
              <a:buChar char="▪"/>
            </a:pPr>
            <a:r>
              <a:t>Due to “privacy”, we do not want to communicate with certain devices.</a:t>
            </a:r>
          </a:p>
          <a:p>
            <a:pPr lvl="1" marL="800100" indent="-342900">
              <a:buChar char="▪"/>
            </a:pPr>
            <a:r>
              <a:t>Due to “integrity”, we do not want our communication to be intercepted by others.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9" name="Authent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Authentication</a:t>
            </a:r>
          </a:p>
        </p:txBody>
      </p:sp>
      <p:sp>
        <p:nvSpPr>
          <p:cNvPr id="140" name="Authenticate you a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Authenticate you are</a:t>
            </a:r>
          </a:p>
          <a:p>
            <a:pPr/>
            <a:r>
              <a:t>Trust the authentication</a:t>
            </a:r>
          </a:p>
        </p:txBody>
      </p:sp>
      <p:pic>
        <p:nvPicPr>
          <p:cNvPr id="141" name="License-A-410.jpg.webp" descr="License-A-410.jpg.webp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718" y="2361875"/>
            <a:ext cx="3810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Screen Shot 2021-01-20 at 13.29.58.png" descr="Screen Shot 2021-01-20 at 13.29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6837" y="937841"/>
            <a:ext cx="3570960" cy="39979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" name="Chain of tru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Chain of trust</a:t>
            </a:r>
          </a:p>
        </p:txBody>
      </p:sp>
      <p:sp>
        <p:nvSpPr>
          <p:cNvPr id="146" name="Click here to change forma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7" name="1280px-Chain_Of_Trust.svg.png" descr="1280px-Chain_Of_Trust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6919" y="984525"/>
            <a:ext cx="7010488" cy="394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https://en.wikipedia.org/wiki/Chain_of_trust"/>
          <p:cNvSpPr txBox="1"/>
          <p:nvPr/>
        </p:nvSpPr>
        <p:spPr>
          <a:xfrm>
            <a:off x="223774" y="4596570"/>
            <a:ext cx="299274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https://en.wikipedia.org/wiki/Chain_of_trust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12-4086 LTU powerpointmall">
  <a:themeElements>
    <a:clrScheme name="12-4086 LTU powerpointmall">
      <a:dk1>
        <a:srgbClr val="032040"/>
      </a:dk1>
      <a:lt1>
        <a:srgbClr val="FFFFFF"/>
      </a:lt1>
      <a:dk2>
        <a:srgbClr val="A7A7A7"/>
      </a:dk2>
      <a:lt2>
        <a:srgbClr val="535353"/>
      </a:lt2>
      <a:accent1>
        <a:srgbClr val="286BBD"/>
      </a:accent1>
      <a:accent2>
        <a:srgbClr val="89A5BD"/>
      </a:accent2>
      <a:accent3>
        <a:srgbClr val="17416F"/>
      </a:accent3>
      <a:accent4>
        <a:srgbClr val="E2EEF7"/>
      </a:accent4>
      <a:accent5>
        <a:srgbClr val="0C4E95"/>
      </a:accent5>
      <a:accent6>
        <a:srgbClr val="032040"/>
      </a:accent6>
      <a:hlink>
        <a:srgbClr val="0000FF"/>
      </a:hlink>
      <a:folHlink>
        <a:srgbClr val="FF00FF"/>
      </a:folHlink>
    </a:clrScheme>
    <a:fontScheme name="12-4086 LTU powerpointmall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2-4086 LTU powerpointmal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2-4086 LTU powerpointmall">
  <a:themeElements>
    <a:clrScheme name="12-4086 LTU powerpointmal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86BBD"/>
      </a:accent1>
      <a:accent2>
        <a:srgbClr val="89A5BD"/>
      </a:accent2>
      <a:accent3>
        <a:srgbClr val="17416F"/>
      </a:accent3>
      <a:accent4>
        <a:srgbClr val="E2EEF7"/>
      </a:accent4>
      <a:accent5>
        <a:srgbClr val="0C4E95"/>
      </a:accent5>
      <a:accent6>
        <a:srgbClr val="032040"/>
      </a:accent6>
      <a:hlink>
        <a:srgbClr val="0000FF"/>
      </a:hlink>
      <a:folHlink>
        <a:srgbClr val="FF00FF"/>
      </a:folHlink>
    </a:clrScheme>
    <a:fontScheme name="12-4086 LTU powerpointmall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2-4086 LTU powerpointmal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